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68" r:id="rId3"/>
    <p:sldId id="276" r:id="rId4"/>
    <p:sldId id="277" r:id="rId5"/>
    <p:sldId id="280" r:id="rId6"/>
    <p:sldId id="281" r:id="rId7"/>
    <p:sldId id="286" r:id="rId8"/>
    <p:sldId id="284" r:id="rId9"/>
    <p:sldId id="285" r:id="rId10"/>
    <p:sldId id="283"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보통 스타일 4 - 강조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9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ko-KR" altLang="en-US" smtClean="0"/>
              <a:t>마스터 제목 스타일 편집</a:t>
            </a:r>
            <a:endParaRPr kumimoji="0" lang="en-US"/>
          </a:p>
        </p:txBody>
      </p:sp>
      <p:sp>
        <p:nvSpPr>
          <p:cNvPr id="3" name="부제목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ko-KR" altLang="en-US" smtClean="0"/>
              <a:t>마스터 부제목 스타일 편집</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
        <p:nvSpPr>
          <p:cNvPr id="10" name="직사각형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세로 제목 및 텍스트">
    <p:spTree>
      <p:nvGrpSpPr>
        <p:cNvPr id="1" name=""/>
        <p:cNvGrpSpPr/>
        <p:nvPr/>
      </p:nvGrpSpPr>
      <p:grpSpPr>
        <a:xfrm>
          <a:off x="0" y="0"/>
          <a:ext cx="0" cy="0"/>
          <a:chOff x="0" y="0"/>
          <a:chExt cx="0" cy="0"/>
        </a:xfrm>
      </p:grpSpPr>
      <p:sp>
        <p:nvSpPr>
          <p:cNvPr id="9" name="직사각형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직사각형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세로 제목 1"/>
          <p:cNvSpPr>
            <a:spLocks noGrp="1"/>
          </p:cNvSpPr>
          <p:nvPr>
            <p:ph type="title" orient="vert"/>
          </p:nvPr>
        </p:nvSpPr>
        <p:spPr>
          <a:xfrm>
            <a:off x="6781800" y="274640"/>
            <a:ext cx="1905000" cy="5851525"/>
          </a:xfrm>
        </p:spPr>
        <p:txBody>
          <a:bodyPr vert="eaVert"/>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304800"/>
            <a:ext cx="6019800" cy="5851525"/>
          </a:xfrm>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5" name="바닥글 개체 틀 4"/>
          <p:cNvSpPr>
            <a:spLocks noGrp="1"/>
          </p:cNvSpPr>
          <p:nvPr>
            <p:ph type="ftr" sz="quarter" idx="11"/>
          </p:nvPr>
        </p:nvSpPr>
        <p:spPr>
          <a:xfrm>
            <a:off x="2640597" y="6377459"/>
            <a:ext cx="3836404" cy="365125"/>
          </a:xfrm>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155448"/>
            <a:ext cx="8229600" cy="1252728"/>
          </a:xfrm>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extLst/>
          </a:lstStyle>
          <a:p>
            <a:pPr lvl="0" eaLnBrk="1" latinLnBrk="0" hangingPunct="1"/>
            <a:r>
              <a:rPr lang="ko-KR" altLang="en-US" dirty="0" smtClean="0"/>
              <a:t>마스터 텍스트 스타일을 편집합니다</a:t>
            </a:r>
          </a:p>
          <a:p>
            <a:pPr lvl="1" eaLnBrk="1" latinLnBrk="0" hangingPunct="1"/>
            <a:r>
              <a:rPr lang="ko-KR" altLang="en-US" dirty="0" smtClean="0"/>
              <a:t>둘째 수준</a:t>
            </a:r>
          </a:p>
          <a:p>
            <a:pPr lvl="2" eaLnBrk="1" latinLnBrk="0" hangingPunct="1"/>
            <a:r>
              <a:rPr lang="ko-KR" altLang="en-US" dirty="0" smtClean="0"/>
              <a:t>셋째 수준</a:t>
            </a:r>
          </a:p>
          <a:p>
            <a:pPr lvl="3" eaLnBrk="1" latinLnBrk="0" hangingPunct="1"/>
            <a:r>
              <a:rPr lang="ko-KR" altLang="en-US" dirty="0" smtClean="0"/>
              <a:t>넷째 수준</a:t>
            </a:r>
          </a:p>
          <a:p>
            <a:pPr lvl="4" eaLnBrk="1" latinLnBrk="0" hangingPunct="1"/>
            <a:r>
              <a:rPr lang="ko-KR" altLang="en-US" dirty="0" smtClean="0"/>
              <a:t>다섯째 수준</a:t>
            </a:r>
            <a:endParaRPr kumimoji="0" lang="en-US" dirty="0"/>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직사각형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6" name="바닥글 개체 틀 5"/>
          <p:cNvSpPr>
            <a:spLocks noGrp="1"/>
          </p:cNvSpPr>
          <p:nvPr>
            <p:ph type="ftr" sz="quarter" idx="11"/>
          </p:nvPr>
        </p:nvSpPr>
        <p:spPr/>
        <p:txBody>
          <a:bodyPr/>
          <a:lstStyle/>
          <a:p>
            <a:endParaRPr lang="ko-KR" altLang="en-US" dirty="0"/>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텍스트 개체 틀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6" name="내용 개체 틀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8" name="바닥글 개체 틀 7"/>
          <p:cNvSpPr>
            <a:spLocks noGrp="1"/>
          </p:cNvSpPr>
          <p:nvPr>
            <p:ph type="ftr" sz="quarter" idx="11"/>
          </p:nvPr>
        </p:nvSpPr>
        <p:spPr/>
        <p:txBody>
          <a:bodyPr/>
          <a:lstStyle/>
          <a:p>
            <a:endParaRPr lang="ko-KR" altLang="en-US" dirty="0"/>
          </a:p>
        </p:txBody>
      </p:sp>
      <p:sp>
        <p:nvSpPr>
          <p:cNvPr id="9" name="슬라이드 번호 개체 틀 8"/>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4" name="바닥글 개체 틀 3"/>
          <p:cNvSpPr>
            <a:spLocks noGrp="1"/>
          </p:cNvSpPr>
          <p:nvPr>
            <p:ph type="ftr" sz="quarter" idx="11"/>
          </p:nvPr>
        </p:nvSpPr>
        <p:spPr/>
        <p:txBody>
          <a:bodyPr/>
          <a:lstStyle/>
          <a:p>
            <a:endParaRPr lang="ko-KR" altLang="en-US" dirty="0"/>
          </a:p>
        </p:txBody>
      </p:sp>
      <p:sp>
        <p:nvSpPr>
          <p:cNvPr id="5" name="슬라이드 번호 개체 틀 4"/>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3" name="바닥글 개체 틀 2"/>
          <p:cNvSpPr>
            <a:spLocks noGrp="1"/>
          </p:cNvSpPr>
          <p:nvPr>
            <p:ph type="ftr" sz="quarter" idx="11"/>
          </p:nvPr>
        </p:nvSpPr>
        <p:spPr/>
        <p:txBody>
          <a:bodyPr/>
          <a:lstStyle/>
          <a:p>
            <a:endParaRPr lang="ko-KR" altLang="en-US" dirty="0"/>
          </a:p>
        </p:txBody>
      </p:sp>
      <p:sp>
        <p:nvSpPr>
          <p:cNvPr id="4" name="슬라이드 번호 개체 틀 3"/>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ko-KR" altLang="en-US" smtClean="0"/>
              <a:t>마스터 제목 스타일 편집</a:t>
            </a:r>
            <a:endParaRPr kumimoji="0" lang="en-US"/>
          </a:p>
        </p:txBody>
      </p:sp>
      <p:sp>
        <p:nvSpPr>
          <p:cNvPr id="3" name="내용 개체 틀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텍스트 개체 틀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2015-04-09</a:t>
            </a:fld>
            <a:endParaRPr lang="ko-KR" altLang="en-US" dirty="0"/>
          </a:p>
        </p:txBody>
      </p:sp>
      <p:sp>
        <p:nvSpPr>
          <p:cNvPr id="6" name="바닥글 개체 틀 5"/>
          <p:cNvSpPr>
            <a:spLocks noGrp="1"/>
          </p:cNvSpPr>
          <p:nvPr>
            <p:ph type="ftr" sz="quarter" idx="11"/>
          </p:nvPr>
        </p:nvSpPr>
        <p:spPr/>
        <p:txBody>
          <a:bodyPr/>
          <a:lstStyle/>
          <a:p>
            <a:endParaRPr lang="ko-KR" altLang="en-US" dirty="0"/>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
        <p:nvSpPr>
          <p:cNvPr id="12" name="직사각형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직사각형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ko-KR" altLang="en-US" dirty="0" smtClean="0"/>
              <a:t>그림을 추가하려면 아이콘을 클릭하십시오</a:t>
            </a:r>
            <a:endParaRPr kumimoji="0" lang="en-US" dirty="0"/>
          </a:p>
        </p:txBody>
      </p:sp>
      <p:sp>
        <p:nvSpPr>
          <p:cNvPr id="4" name="텍스트 개체 틀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164592" y="1170432"/>
            <a:ext cx="2523744" cy="201168"/>
          </a:xfrm>
        </p:spPr>
        <p:txBody>
          <a:bodyPr/>
          <a:lstStyle/>
          <a:p>
            <a:fld id="{BCEF2018-4212-4B75-A328-D666677A978A}" type="datetimeFigureOut">
              <a:rPr lang="ko-KR" altLang="en-US" smtClean="0"/>
              <a:pPr/>
              <a:t>2015-04-09</a:t>
            </a:fld>
            <a:endParaRPr lang="ko-KR" altLang="en-US" dirty="0"/>
          </a:p>
        </p:txBody>
      </p:sp>
      <p:sp>
        <p:nvSpPr>
          <p:cNvPr id="11" name="직사각형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직사각형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바닥글 개체 틀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ko-KR" altLang="en-US" dirty="0"/>
          </a:p>
        </p:txBody>
      </p:sp>
      <p:sp>
        <p:nvSpPr>
          <p:cNvPr id="7" name="슬라이드 번호 개체 틀 6"/>
          <p:cNvSpPr>
            <a:spLocks noGrp="1"/>
          </p:cNvSpPr>
          <p:nvPr>
            <p:ph type="sldNum" sz="quarter" idx="12"/>
          </p:nvPr>
        </p:nvSpPr>
        <p:spPr>
          <a:xfrm>
            <a:off x="8339328" y="1170432"/>
            <a:ext cx="733864" cy="201168"/>
          </a:xfrm>
        </p:spPr>
        <p:txBody>
          <a:bodyPr/>
          <a:lstStyle/>
          <a:p>
            <a:fld id="{5F99904B-3DC8-4719-AA7A-153BF87301AC}" type="slidenum">
              <a:rPr lang="ko-KR" altLang="en-US" smtClean="0"/>
              <a:pPr/>
              <a:t>‹#›</a:t>
            </a:fld>
            <a:endParaRPr lang="ko-KR" alt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직사각형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직사각형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개체 틀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4" name="날짜 개체 틀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CEF2018-4212-4B75-A328-D666677A978A}" type="datetimeFigureOut">
              <a:rPr lang="ko-KR" altLang="en-US" smtClean="0"/>
              <a:pPr/>
              <a:t>2015-04-09</a:t>
            </a:fld>
            <a:endParaRPr lang="ko-KR" altLang="en-US" dirty="0"/>
          </a:p>
        </p:txBody>
      </p:sp>
      <p:sp>
        <p:nvSpPr>
          <p:cNvPr id="5" name="바닥글 개체 틀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ko-KR" altLang="en-US" dirty="0"/>
          </a:p>
        </p:txBody>
      </p:sp>
      <p:sp>
        <p:nvSpPr>
          <p:cNvPr id="6" name="슬라이드 번호 개체 틀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F99904B-3DC8-4719-AA7A-153BF87301AC}" type="slidenum">
              <a:rPr lang="ko-KR" altLang="en-US" smtClean="0"/>
              <a:pPr/>
              <a:t>‹#›</a:t>
            </a:fld>
            <a:endParaRPr lang="ko-KR" alt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1"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1"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1"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1"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1"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1"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1"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1"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1"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1"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kr/url?sa=i&amp;rct=j&amp;q=&amp;esrc=s&amp;frm=1&amp;source=images&amp;cd=&amp;cad=rja&amp;uact=8&amp;ved=0CAcQjRw&amp;url=http://forum.skyscraperpage.com/showthread.php?t%3D214067%26page%3D4&amp;ei=guclVdvTJ4jr8gWi_4GgCA&amp;bvm=bv.90237346,d.dGc&amp;psig=AFQjCNEukKkQKlu8BgIKYKznRzbG4Suhfw&amp;ust=1428633641306656"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Ch.3 </a:t>
            </a:r>
            <a:r>
              <a:rPr lang="ko-KR" altLang="en-US" dirty="0" smtClean="0"/>
              <a:t>유기물 분석</a:t>
            </a:r>
            <a:endParaRPr lang="ko-KR" altLang="en-US" dirty="0"/>
          </a:p>
        </p:txBody>
      </p:sp>
      <p:sp>
        <p:nvSpPr>
          <p:cNvPr id="4" name="내용 개체 틀 3"/>
          <p:cNvSpPr>
            <a:spLocks noGrp="1"/>
          </p:cNvSpPr>
          <p:nvPr>
            <p:ph idx="1"/>
          </p:nvPr>
        </p:nvSpPr>
        <p:spPr/>
        <p:txBody>
          <a:bodyPr/>
          <a:lstStyle/>
          <a:p>
            <a:r>
              <a:rPr lang="en-US" dirty="0" smtClean="0"/>
              <a:t>Extraction of OM</a:t>
            </a:r>
          </a:p>
          <a:p>
            <a:r>
              <a:rPr lang="en-US" dirty="0" smtClean="0"/>
              <a:t>Rock-</a:t>
            </a:r>
            <a:r>
              <a:rPr lang="en-US" dirty="0" err="1" smtClean="0"/>
              <a:t>Eval</a:t>
            </a:r>
            <a:r>
              <a:rPr lang="en-US" dirty="0" smtClean="0"/>
              <a:t> (Pyrolysis)</a:t>
            </a:r>
          </a:p>
          <a:p>
            <a:r>
              <a:rPr lang="en-US" dirty="0" smtClean="0"/>
              <a:t>Elemental </a:t>
            </a:r>
            <a:r>
              <a:rPr lang="en-US" dirty="0" smtClean="0"/>
              <a:t>analysis</a:t>
            </a:r>
            <a:endParaRPr lang="en-US" dirty="0" smtClean="0"/>
          </a:p>
          <a:p>
            <a:r>
              <a:rPr lang="en-US" dirty="0" smtClean="0"/>
              <a:t>GC, HPLC &amp; MS</a:t>
            </a:r>
          </a:p>
          <a:p>
            <a:r>
              <a:rPr lang="en-US" dirty="0" smtClean="0"/>
              <a:t>SIRMS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814388"/>
            <a:ext cx="3810000" cy="522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411760" y="6237312"/>
            <a:ext cx="4572000" cy="276999"/>
          </a:xfrm>
          <a:prstGeom prst="rect">
            <a:avLst/>
          </a:prstGeom>
        </p:spPr>
        <p:txBody>
          <a:bodyPr>
            <a:spAutoFit/>
          </a:bodyPr>
          <a:lstStyle/>
          <a:p>
            <a:r>
              <a:rPr lang="en-US" sz="1200" dirty="0"/>
              <a:t>http://www-odp.tamu.edu/publications/tnotes/tn30/tn30_f5.htm</a:t>
            </a:r>
          </a:p>
        </p:txBody>
      </p:sp>
    </p:spTree>
    <p:extLst>
      <p:ext uri="{BB962C8B-B14F-4D97-AF65-F5344CB8AC3E}">
        <p14:creationId xmlns:p14="http://schemas.microsoft.com/office/powerpoint/2010/main" val="699557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1064907"/>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Elemental analysis</a:t>
            </a: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Combustion CHNX analysis </a:t>
            </a:r>
            <a:endParaRPr lang="en-US" altLang="ko-KR" sz="2600" dirty="0">
              <a:solidFill>
                <a:prstClr val="black"/>
              </a:solidFill>
              <a:latin typeface="맑은 고딕" panose="020B0503020000020004" pitchFamily="50" charset="-127"/>
              <a:ea typeface="맑은 고딕" panose="020B0503020000020004" pitchFamily="50" charset="-127"/>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844824"/>
            <a:ext cx="48768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619672" y="5661248"/>
            <a:ext cx="6696744" cy="276999"/>
          </a:xfrm>
          <a:prstGeom prst="rect">
            <a:avLst/>
          </a:prstGeom>
        </p:spPr>
        <p:txBody>
          <a:bodyPr wrap="square">
            <a:spAutoFit/>
          </a:bodyPr>
          <a:lstStyle/>
          <a:p>
            <a:r>
              <a:rPr lang="en-US" sz="1200" dirty="0"/>
              <a:t>http://www.chemistryland.com/CHM151S/03-Counting/ElementalAnalysis/ElementalAnalysis.htm</a:t>
            </a:r>
          </a:p>
        </p:txBody>
      </p:sp>
    </p:spTree>
    <p:extLst>
      <p:ext uri="{BB962C8B-B14F-4D97-AF65-F5344CB8AC3E}">
        <p14:creationId xmlns:p14="http://schemas.microsoft.com/office/powerpoint/2010/main" val="109874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175" y="700088"/>
            <a:ext cx="7105650" cy="545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411760" y="6309320"/>
            <a:ext cx="4572000" cy="276999"/>
          </a:xfrm>
          <a:prstGeom prst="rect">
            <a:avLst/>
          </a:prstGeom>
        </p:spPr>
        <p:txBody>
          <a:bodyPr>
            <a:spAutoFit/>
          </a:bodyPr>
          <a:lstStyle/>
          <a:p>
            <a:r>
              <a:rPr lang="en-US" sz="1200" dirty="0"/>
              <a:t>http://facstaff.gpc.edu/~mkim/C1211&amp;1212Lec/C1211_Lecture.htm</a:t>
            </a:r>
          </a:p>
        </p:txBody>
      </p:sp>
    </p:spTree>
    <p:extLst>
      <p:ext uri="{BB962C8B-B14F-4D97-AF65-F5344CB8AC3E}">
        <p14:creationId xmlns:p14="http://schemas.microsoft.com/office/powerpoint/2010/main" val="568767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620688"/>
            <a:ext cx="5442208" cy="5285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899592" y="6093296"/>
            <a:ext cx="7848872" cy="276999"/>
          </a:xfrm>
          <a:prstGeom prst="rect">
            <a:avLst/>
          </a:prstGeom>
        </p:spPr>
        <p:txBody>
          <a:bodyPr wrap="square">
            <a:spAutoFit/>
          </a:bodyPr>
          <a:lstStyle/>
          <a:p>
            <a:r>
              <a:rPr lang="en-US" sz="1200" dirty="0"/>
              <a:t>http://www.weiku.com/products/10367454/Automatic_Carbon_Hydrogen_Nitrogen_Analyzer_SDCH235.html</a:t>
            </a:r>
          </a:p>
        </p:txBody>
      </p:sp>
    </p:spTree>
    <p:extLst>
      <p:ext uri="{BB962C8B-B14F-4D97-AF65-F5344CB8AC3E}">
        <p14:creationId xmlns:p14="http://schemas.microsoft.com/office/powerpoint/2010/main" val="363599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476672"/>
            <a:ext cx="5760640"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331640" y="4827968"/>
            <a:ext cx="6390456" cy="1754326"/>
          </a:xfrm>
          <a:prstGeom prst="rect">
            <a:avLst/>
          </a:prstGeom>
        </p:spPr>
        <p:txBody>
          <a:bodyPr wrap="square">
            <a:spAutoFit/>
          </a:bodyPr>
          <a:lstStyle/>
          <a:p>
            <a:r>
              <a:rPr lang="en-US" sz="1200" dirty="0"/>
              <a:t>Elemental Analyzer (EA)</a:t>
            </a:r>
          </a:p>
          <a:p>
            <a:endParaRPr lang="en-US" sz="1200" dirty="0"/>
          </a:p>
          <a:p>
            <a:r>
              <a:rPr lang="en-US" sz="1200" dirty="0"/>
              <a:t>The elemental analyzer is for routine analysis of organic samples for δ15/14N, δ13/12C, %N, and %C. A sample is combusted in an Oxygen stream at 1100C,then passed through oxidation and reduction tubes to form CO2 and N2 gas. The peaks are separated on a chromatography column allowing both C and N isotope composition to be determined on a single sample. The precision is better than 0.2 for C and 0.4 for N. The disadvantage of the elemental analyzer is that it is not as precise as the dual inlet. The advantages are that sample prep is much easier, many more samples can be analyzed per day, and δ15/14N, δ13/12C, %N, and %C are measured on each sample.</a:t>
            </a:r>
          </a:p>
        </p:txBody>
      </p:sp>
      <p:sp>
        <p:nvSpPr>
          <p:cNvPr id="3" name="직사각형 2"/>
          <p:cNvSpPr/>
          <p:nvPr/>
        </p:nvSpPr>
        <p:spPr>
          <a:xfrm>
            <a:off x="6027923" y="6581001"/>
            <a:ext cx="3093732" cy="276999"/>
          </a:xfrm>
          <a:prstGeom prst="rect">
            <a:avLst/>
          </a:prstGeom>
        </p:spPr>
        <p:txBody>
          <a:bodyPr wrap="none">
            <a:spAutoFit/>
          </a:bodyPr>
          <a:lstStyle/>
          <a:p>
            <a:r>
              <a:rPr lang="en-US" sz="1200" dirty="0"/>
              <a:t>http://www.uark.edu/ua/isotope/equipment.php</a:t>
            </a:r>
          </a:p>
        </p:txBody>
      </p:sp>
    </p:spTree>
    <p:extLst>
      <p:ext uri="{BB962C8B-B14F-4D97-AF65-F5344CB8AC3E}">
        <p14:creationId xmlns:p14="http://schemas.microsoft.com/office/powerpoint/2010/main" val="2528082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98689"/>
            <a:ext cx="3749342" cy="2724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899592" y="5810780"/>
            <a:ext cx="4572000" cy="276999"/>
          </a:xfrm>
          <a:prstGeom prst="rect">
            <a:avLst/>
          </a:prstGeom>
        </p:spPr>
        <p:txBody>
          <a:bodyPr>
            <a:spAutoFit/>
          </a:bodyPr>
          <a:lstStyle/>
          <a:p>
            <a:r>
              <a:rPr lang="en-US" sz="1200" dirty="0"/>
              <a:t>http://cool.conservation-us.org/jaic/articles/jaic33-02-008.html</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04664"/>
            <a:ext cx="5770727" cy="2859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직사각형 2"/>
          <p:cNvSpPr/>
          <p:nvPr/>
        </p:nvSpPr>
        <p:spPr>
          <a:xfrm>
            <a:off x="4788024" y="3429000"/>
            <a:ext cx="2340321" cy="276999"/>
          </a:xfrm>
          <a:prstGeom prst="rect">
            <a:avLst/>
          </a:prstGeom>
        </p:spPr>
        <p:txBody>
          <a:bodyPr wrap="none">
            <a:spAutoFit/>
          </a:bodyPr>
          <a:lstStyle/>
          <a:p>
            <a:r>
              <a:rPr lang="en-US" sz="1200" dirty="0"/>
              <a:t>http://www.rsic.iitb.ac.in/Chn.html</a:t>
            </a:r>
          </a:p>
        </p:txBody>
      </p:sp>
    </p:spTree>
    <p:extLst>
      <p:ext uri="{BB962C8B-B14F-4D97-AF65-F5344CB8AC3E}">
        <p14:creationId xmlns:p14="http://schemas.microsoft.com/office/powerpoint/2010/main" val="4046497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1064907"/>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GC-MS</a:t>
            </a: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Combination of GC and MS </a:t>
            </a:r>
            <a:endParaRPr lang="en-US" altLang="ko-KR" sz="2600" dirty="0">
              <a:solidFill>
                <a:prstClr val="black"/>
              </a:solidFill>
              <a:latin typeface="맑은 고딕" panose="020B0503020000020004" pitchFamily="50" charset="-127"/>
              <a:ea typeface="맑은 고딕" panose="020B0503020000020004" pitchFamily="50" charset="-127"/>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456" y="1412776"/>
            <a:ext cx="7620000" cy="496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376772" y="6236801"/>
            <a:ext cx="6462464" cy="276999"/>
          </a:xfrm>
          <a:prstGeom prst="rect">
            <a:avLst/>
          </a:prstGeom>
        </p:spPr>
        <p:txBody>
          <a:bodyPr wrap="square">
            <a:spAutoFit/>
          </a:bodyPr>
          <a:lstStyle/>
          <a:p>
            <a:r>
              <a:rPr lang="en-US" sz="1200" dirty="0"/>
              <a:t>http://en.wikipedia.org/wiki/Gas_chromatography%E2%80%93mass_spectrometry</a:t>
            </a:r>
          </a:p>
        </p:txBody>
      </p:sp>
    </p:spTree>
    <p:extLst>
      <p:ext uri="{BB962C8B-B14F-4D97-AF65-F5344CB8AC3E}">
        <p14:creationId xmlns:p14="http://schemas.microsoft.com/office/powerpoint/2010/main" val="1473061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2791" y="1052736"/>
            <a:ext cx="476250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683568" y="5085184"/>
            <a:ext cx="8136904" cy="276999"/>
          </a:xfrm>
          <a:prstGeom prst="rect">
            <a:avLst/>
          </a:prstGeom>
        </p:spPr>
        <p:txBody>
          <a:bodyPr wrap="square">
            <a:spAutoFit/>
          </a:bodyPr>
          <a:lstStyle/>
          <a:p>
            <a:r>
              <a:rPr lang="en-US" sz="1200" dirty="0"/>
              <a:t>http://academics.wellesley.edu/Chemistry/chem211lab/Orgo_Lab_Manual/Appendix/Appendix/Instruments/GCMS/gcms.html</a:t>
            </a:r>
          </a:p>
        </p:txBody>
      </p:sp>
    </p:spTree>
    <p:extLst>
      <p:ext uri="{BB962C8B-B14F-4D97-AF65-F5344CB8AC3E}">
        <p14:creationId xmlns:p14="http://schemas.microsoft.com/office/powerpoint/2010/main" val="3838679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437" y="372190"/>
            <a:ext cx="8028384" cy="602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611560" y="6393478"/>
            <a:ext cx="5958408" cy="276999"/>
          </a:xfrm>
          <a:prstGeom prst="rect">
            <a:avLst/>
          </a:prstGeom>
        </p:spPr>
        <p:txBody>
          <a:bodyPr wrap="square">
            <a:spAutoFit/>
          </a:bodyPr>
          <a:lstStyle/>
          <a:p>
            <a:r>
              <a:rPr lang="en-US" sz="1200" dirty="0"/>
              <a:t>http://blog.restek.com/wp-content/uploads/2011/03/chromatogram-fig21.jpg</a:t>
            </a:r>
          </a:p>
        </p:txBody>
      </p:sp>
    </p:spTree>
    <p:extLst>
      <p:ext uri="{BB962C8B-B14F-4D97-AF65-F5344CB8AC3E}">
        <p14:creationId xmlns:p14="http://schemas.microsoft.com/office/powerpoint/2010/main" val="831359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16631"/>
            <a:ext cx="6624736" cy="64762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2025" y="6343238"/>
            <a:ext cx="1718356" cy="276999"/>
          </a:xfrm>
          <a:prstGeom prst="rect">
            <a:avLst/>
          </a:prstGeom>
        </p:spPr>
        <p:txBody>
          <a:bodyPr wrap="none">
            <a:spAutoFit/>
          </a:bodyPr>
          <a:lstStyle/>
          <a:p>
            <a:r>
              <a:rPr lang="en-US" sz="1200" dirty="0" smtClean="0"/>
              <a:t>www.avivanalytical.com</a:t>
            </a:r>
            <a:endParaRPr lang="en-US" sz="1200" dirty="0"/>
          </a:p>
        </p:txBody>
      </p:sp>
    </p:spTree>
    <p:extLst>
      <p:ext uri="{BB962C8B-B14F-4D97-AF65-F5344CB8AC3E}">
        <p14:creationId xmlns:p14="http://schemas.microsoft.com/office/powerpoint/2010/main" val="436268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5860066"/>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Extraction of OM</a:t>
            </a: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a:solidFill>
                  <a:prstClr val="black"/>
                </a:solidFill>
                <a:latin typeface="맑은 고딕" panose="020B0503020000020004" pitchFamily="50" charset="-127"/>
                <a:ea typeface="맑은 고딕" panose="020B0503020000020004" pitchFamily="50" charset="-127"/>
              </a:rPr>
              <a:t>Outline of extraction procedures in IHSS method </a:t>
            </a:r>
          </a:p>
          <a:p>
            <a:pPr marL="1188720" lvl="2" indent="-274320">
              <a:spcBef>
                <a:spcPct val="20000"/>
              </a:spcBef>
              <a:buClr>
                <a:srgbClr val="60B5CC"/>
              </a:buClr>
              <a:buSzPct val="90000"/>
              <a:buFont typeface="Wingdings"/>
              <a:buChar char=""/>
            </a:pPr>
            <a:r>
              <a:rPr lang="en-US" altLang="ko-KR" sz="1400" dirty="0" smtClean="0">
                <a:solidFill>
                  <a:prstClr val="black"/>
                </a:solidFill>
                <a:latin typeface="맑은 고딕" panose="020B0503020000020004" pitchFamily="50" charset="-127"/>
                <a:ea typeface="맑은 고딕" panose="020B0503020000020004" pitchFamily="50" charset="-127"/>
              </a:rPr>
              <a:t>Step </a:t>
            </a:r>
            <a:r>
              <a:rPr lang="en-US" altLang="ko-KR" sz="1400" dirty="0">
                <a:solidFill>
                  <a:prstClr val="black"/>
                </a:solidFill>
                <a:latin typeface="맑은 고딕" panose="020B0503020000020004" pitchFamily="50" charset="-127"/>
                <a:ea typeface="맑은 고딕" panose="020B0503020000020004" pitchFamily="50" charset="-127"/>
              </a:rPr>
              <a:t>1. Equilibrate the sample to a pH value between 1-2 with 1 M </a:t>
            </a:r>
            <a:r>
              <a:rPr lang="en-US" altLang="ko-KR" sz="1400" dirty="0" err="1">
                <a:solidFill>
                  <a:prstClr val="black"/>
                </a:solidFill>
                <a:latin typeface="맑은 고딕" panose="020B0503020000020004" pitchFamily="50" charset="-127"/>
                <a:ea typeface="맑은 고딕" panose="020B0503020000020004" pitchFamily="50" charset="-127"/>
              </a:rPr>
              <a:t>HCl</a:t>
            </a:r>
            <a:r>
              <a:rPr lang="en-US" altLang="ko-KR" sz="1400" dirty="0">
                <a:solidFill>
                  <a:prstClr val="black"/>
                </a:solidFill>
                <a:latin typeface="맑은 고딕" panose="020B0503020000020004" pitchFamily="50" charset="-127"/>
                <a:ea typeface="맑은 고딕" panose="020B0503020000020004" pitchFamily="50" charset="-127"/>
              </a:rPr>
              <a:t> at room </a:t>
            </a:r>
            <a:r>
              <a:rPr lang="en-US" altLang="ko-KR" sz="1400" dirty="0" err="1">
                <a:solidFill>
                  <a:prstClr val="black"/>
                </a:solidFill>
                <a:latin typeface="맑은 고딕" panose="020B0503020000020004" pitchFamily="50" charset="-127"/>
                <a:ea typeface="맑은 고딕" panose="020B0503020000020004" pitchFamily="50" charset="-127"/>
              </a:rPr>
              <a:t>teperature</a:t>
            </a:r>
            <a:r>
              <a:rPr lang="en-US" altLang="ko-KR" sz="1400" dirty="0">
                <a:solidFill>
                  <a:prstClr val="black"/>
                </a:solidFill>
                <a:latin typeface="맑은 고딕" panose="020B0503020000020004" pitchFamily="50" charset="-127"/>
                <a:ea typeface="맑은 고딕" panose="020B0503020000020004" pitchFamily="50" charset="-127"/>
              </a:rPr>
              <a:t>.  Adjust solution volume with 0.1 M </a:t>
            </a:r>
            <a:r>
              <a:rPr lang="en-US" altLang="ko-KR" sz="1400" dirty="0" err="1">
                <a:solidFill>
                  <a:prstClr val="black"/>
                </a:solidFill>
                <a:latin typeface="맑은 고딕" panose="020B0503020000020004" pitchFamily="50" charset="-127"/>
                <a:ea typeface="맑은 고딕" panose="020B0503020000020004" pitchFamily="50" charset="-127"/>
              </a:rPr>
              <a:t>HCl</a:t>
            </a:r>
            <a:r>
              <a:rPr lang="en-US" altLang="ko-KR" sz="1400" dirty="0">
                <a:solidFill>
                  <a:prstClr val="black"/>
                </a:solidFill>
                <a:latin typeface="맑은 고딕" panose="020B0503020000020004" pitchFamily="50" charset="-127"/>
                <a:ea typeface="맑은 고딕" panose="020B0503020000020004" pitchFamily="50" charset="-127"/>
              </a:rPr>
              <a:t> to provide a final concentration that has ratio of 10 mL liquid/1 g dry sample. Shake the </a:t>
            </a:r>
            <a:r>
              <a:rPr lang="en-US" altLang="ko-KR" sz="1400" dirty="0" err="1">
                <a:solidFill>
                  <a:prstClr val="black"/>
                </a:solidFill>
                <a:latin typeface="맑은 고딕" panose="020B0503020000020004" pitchFamily="50" charset="-127"/>
                <a:ea typeface="맑은 고딕" panose="020B0503020000020004" pitchFamily="50" charset="-127"/>
              </a:rPr>
              <a:t>suspencion</a:t>
            </a:r>
            <a:r>
              <a:rPr lang="en-US" altLang="ko-KR" sz="1400" dirty="0">
                <a:solidFill>
                  <a:prstClr val="black"/>
                </a:solidFill>
                <a:latin typeface="맑은 고딕" panose="020B0503020000020004" pitchFamily="50" charset="-127"/>
                <a:ea typeface="맑은 고딕" panose="020B0503020000020004" pitchFamily="50" charset="-127"/>
              </a:rPr>
              <a:t> for 1 hour.</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2. Separate supernatant from the residue by decantation after allowing solution to settle (or by low speed centrifugation). Save supernatant for XAD-8 isolation.</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3. Neutralize the soil residue with 1 M </a:t>
            </a:r>
            <a:r>
              <a:rPr lang="en-US" altLang="ko-KR" sz="1400" dirty="0" err="1">
                <a:solidFill>
                  <a:prstClr val="black"/>
                </a:solidFill>
                <a:latin typeface="맑은 고딕" panose="020B0503020000020004" pitchFamily="50" charset="-127"/>
                <a:ea typeface="맑은 고딕" panose="020B0503020000020004" pitchFamily="50" charset="-127"/>
              </a:rPr>
              <a:t>NaOH</a:t>
            </a:r>
            <a:r>
              <a:rPr lang="en-US" altLang="ko-KR" sz="1400" dirty="0">
                <a:solidFill>
                  <a:prstClr val="black"/>
                </a:solidFill>
                <a:latin typeface="맑은 고딕" panose="020B0503020000020004" pitchFamily="50" charset="-127"/>
                <a:ea typeface="맑은 고딕" panose="020B0503020000020004" pitchFamily="50" charset="-127"/>
              </a:rPr>
              <a:t> to pH=7.0 then add 0.1 </a:t>
            </a:r>
            <a:r>
              <a:rPr lang="en-US" altLang="ko-KR" sz="1400" dirty="0" err="1">
                <a:solidFill>
                  <a:prstClr val="black"/>
                </a:solidFill>
                <a:latin typeface="맑은 고딕" panose="020B0503020000020004" pitchFamily="50" charset="-127"/>
                <a:ea typeface="맑은 고딕" panose="020B0503020000020004" pitchFamily="50" charset="-127"/>
              </a:rPr>
              <a:t>NaOH</a:t>
            </a:r>
            <a:r>
              <a:rPr lang="en-US" altLang="ko-KR" sz="1400" dirty="0">
                <a:solidFill>
                  <a:prstClr val="black"/>
                </a:solidFill>
                <a:latin typeface="맑은 고딕" panose="020B0503020000020004" pitchFamily="50" charset="-127"/>
                <a:ea typeface="맑은 고딕" panose="020B0503020000020004" pitchFamily="50" charset="-127"/>
              </a:rPr>
              <a:t> under an </a:t>
            </a:r>
            <a:r>
              <a:rPr lang="en-US" altLang="ko-KR" sz="1400" dirty="0" err="1">
                <a:solidFill>
                  <a:prstClr val="black"/>
                </a:solidFill>
                <a:latin typeface="맑은 고딕" panose="020B0503020000020004" pitchFamily="50" charset="-127"/>
                <a:ea typeface="맑은 고딕" panose="020B0503020000020004" pitchFamily="50" charset="-127"/>
              </a:rPr>
              <a:t>athmosphere</a:t>
            </a:r>
            <a:r>
              <a:rPr lang="en-US" altLang="ko-KR" sz="1400" dirty="0">
                <a:solidFill>
                  <a:prstClr val="black"/>
                </a:solidFill>
                <a:latin typeface="맑은 고딕" panose="020B0503020000020004" pitchFamily="50" charset="-127"/>
                <a:ea typeface="맑은 고딕" panose="020B0503020000020004" pitchFamily="50" charset="-127"/>
              </a:rPr>
              <a:t> of N2 to give a final </a:t>
            </a:r>
            <a:r>
              <a:rPr lang="en-US" altLang="ko-KR" sz="1400" dirty="0" err="1">
                <a:solidFill>
                  <a:prstClr val="black"/>
                </a:solidFill>
                <a:latin typeface="맑은 고딕" panose="020B0503020000020004" pitchFamily="50" charset="-127"/>
                <a:ea typeface="맑은 고딕" panose="020B0503020000020004" pitchFamily="50" charset="-127"/>
              </a:rPr>
              <a:t>extractant</a:t>
            </a:r>
            <a:r>
              <a:rPr lang="en-US" altLang="ko-KR" sz="1400" dirty="0">
                <a:solidFill>
                  <a:prstClr val="black"/>
                </a:solidFill>
                <a:latin typeface="맑은 고딕" panose="020B0503020000020004" pitchFamily="50" charset="-127"/>
                <a:ea typeface="맑은 고딕" panose="020B0503020000020004" pitchFamily="50" charset="-127"/>
              </a:rPr>
              <a:t> to soil ratio of 10:1.</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4. Extract the suspension under N2 with intermittent shaking for a minimum of 4 hours. Allow the alkaline suspension to settle overnight and collect the supernatant by means of decantation or centrifugation.</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5. Acidify the supernatant with 6 M </a:t>
            </a:r>
            <a:r>
              <a:rPr lang="en-US" altLang="ko-KR" sz="1400" dirty="0" err="1">
                <a:solidFill>
                  <a:prstClr val="black"/>
                </a:solidFill>
                <a:latin typeface="맑은 고딕" panose="020B0503020000020004" pitchFamily="50" charset="-127"/>
                <a:ea typeface="맑은 고딕" panose="020B0503020000020004" pitchFamily="50" charset="-127"/>
              </a:rPr>
              <a:t>HCl</a:t>
            </a:r>
            <a:r>
              <a:rPr lang="en-US" altLang="ko-KR" sz="1400" dirty="0">
                <a:solidFill>
                  <a:prstClr val="black"/>
                </a:solidFill>
                <a:latin typeface="맑은 고딕" panose="020B0503020000020004" pitchFamily="50" charset="-127"/>
                <a:ea typeface="맑은 고딕" panose="020B0503020000020004" pitchFamily="50" charset="-127"/>
              </a:rPr>
              <a:t> with constant stirring to pH=1.0 and then allow the suspension to stand for 12-16 hours.</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6. Centrifuge to separate the </a:t>
            </a:r>
            <a:r>
              <a:rPr lang="en-US" altLang="ko-KR" sz="1400" dirty="0" err="1">
                <a:solidFill>
                  <a:prstClr val="black"/>
                </a:solidFill>
                <a:latin typeface="맑은 고딕" panose="020B0503020000020004" pitchFamily="50" charset="-127"/>
                <a:ea typeface="맑은 고딕" panose="020B0503020000020004" pitchFamily="50" charset="-127"/>
              </a:rPr>
              <a:t>humic</a:t>
            </a:r>
            <a:r>
              <a:rPr lang="en-US" altLang="ko-KR" sz="1400" dirty="0">
                <a:solidFill>
                  <a:prstClr val="black"/>
                </a:solidFill>
                <a:latin typeface="맑은 고딕" panose="020B0503020000020004" pitchFamily="50" charset="-127"/>
                <a:ea typeface="맑은 고딕" panose="020B0503020000020004" pitchFamily="50" charset="-127"/>
              </a:rPr>
              <a:t> acid (precipitate) and </a:t>
            </a:r>
            <a:r>
              <a:rPr lang="en-US" altLang="ko-KR" sz="1400" dirty="0" err="1">
                <a:solidFill>
                  <a:prstClr val="black"/>
                </a:solidFill>
                <a:latin typeface="맑은 고딕" panose="020B0503020000020004" pitchFamily="50" charset="-127"/>
                <a:ea typeface="맑은 고딕" panose="020B0503020000020004" pitchFamily="50" charset="-127"/>
              </a:rPr>
              <a:t>fulvic</a:t>
            </a:r>
            <a:r>
              <a:rPr lang="en-US" altLang="ko-KR" sz="1400" dirty="0">
                <a:solidFill>
                  <a:prstClr val="black"/>
                </a:solidFill>
                <a:latin typeface="맑은 고딕" panose="020B0503020000020004" pitchFamily="50" charset="-127"/>
                <a:ea typeface="맑은 고딕" panose="020B0503020000020004" pitchFamily="50" charset="-127"/>
              </a:rPr>
              <a:t> acid (supernatant - FA Extract 2) fractions.</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7. </a:t>
            </a:r>
            <a:r>
              <a:rPr lang="en-US" altLang="ko-KR" sz="1400" dirty="0" err="1">
                <a:solidFill>
                  <a:prstClr val="black"/>
                </a:solidFill>
                <a:latin typeface="맑은 고딕" panose="020B0503020000020004" pitchFamily="50" charset="-127"/>
                <a:ea typeface="맑은 고딕" panose="020B0503020000020004" pitchFamily="50" charset="-127"/>
              </a:rPr>
              <a:t>Redissolve</a:t>
            </a:r>
            <a:r>
              <a:rPr lang="en-US" altLang="ko-KR" sz="1400" dirty="0">
                <a:solidFill>
                  <a:prstClr val="black"/>
                </a:solidFill>
                <a:latin typeface="맑은 고딕" panose="020B0503020000020004" pitchFamily="50" charset="-127"/>
                <a:ea typeface="맑은 고딕" panose="020B0503020000020004" pitchFamily="50" charset="-127"/>
              </a:rPr>
              <a:t> the </a:t>
            </a:r>
            <a:r>
              <a:rPr lang="en-US" altLang="ko-KR" sz="1400" dirty="0" err="1">
                <a:solidFill>
                  <a:prstClr val="black"/>
                </a:solidFill>
                <a:latin typeface="맑은 고딕" panose="020B0503020000020004" pitchFamily="50" charset="-127"/>
                <a:ea typeface="맑은 고딕" panose="020B0503020000020004" pitchFamily="50" charset="-127"/>
              </a:rPr>
              <a:t>humic</a:t>
            </a:r>
            <a:r>
              <a:rPr lang="en-US" altLang="ko-KR" sz="1400" dirty="0">
                <a:solidFill>
                  <a:prstClr val="black"/>
                </a:solidFill>
                <a:latin typeface="맑은 고딕" panose="020B0503020000020004" pitchFamily="50" charset="-127"/>
                <a:ea typeface="맑은 고딕" panose="020B0503020000020004" pitchFamily="50" charset="-127"/>
              </a:rPr>
              <a:t> acid fraction by adding a minimum volume of 0.1 M KOH under N2. Add solid </a:t>
            </a:r>
            <a:r>
              <a:rPr lang="en-US" altLang="ko-KR" sz="1400" dirty="0" err="1">
                <a:solidFill>
                  <a:prstClr val="black"/>
                </a:solidFill>
                <a:latin typeface="맑은 고딕" panose="020B0503020000020004" pitchFamily="50" charset="-127"/>
                <a:ea typeface="맑은 고딕" panose="020B0503020000020004" pitchFamily="50" charset="-127"/>
              </a:rPr>
              <a:t>KCl</a:t>
            </a:r>
            <a:r>
              <a:rPr lang="en-US" altLang="ko-KR" sz="1400" dirty="0">
                <a:solidFill>
                  <a:prstClr val="black"/>
                </a:solidFill>
                <a:latin typeface="맑은 고딕" panose="020B0503020000020004" pitchFamily="50" charset="-127"/>
                <a:ea typeface="맑은 고딕" panose="020B0503020000020004" pitchFamily="50" charset="-127"/>
              </a:rPr>
              <a:t> to attain 0.3 M (K+) and then centrifuge at high speed to remove suspended solids</a:t>
            </a:r>
            <a:r>
              <a:rPr lang="en-US" altLang="ko-KR" sz="1400" dirty="0" smtClean="0">
                <a:solidFill>
                  <a:prstClr val="black"/>
                </a:solidFill>
                <a:latin typeface="맑은 고딕" panose="020B0503020000020004" pitchFamily="50" charset="-127"/>
                <a:ea typeface="맑은 고딕" panose="020B0503020000020004" pitchFamily="50" charset="-127"/>
              </a:rPr>
              <a:t>.</a:t>
            </a:r>
            <a:endParaRPr lang="en-US" altLang="ko-KR" sz="1400" dirty="0">
              <a:solidFill>
                <a:prstClr val="black"/>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1350391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1064907"/>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SIRMS</a:t>
            </a: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Nowadays, combined w/ EA, Laser, GC, </a:t>
            </a:r>
            <a:r>
              <a:rPr lang="en-US" altLang="ko-KR" sz="2600" dirty="0" err="1" smtClean="0">
                <a:solidFill>
                  <a:prstClr val="black"/>
                </a:solidFill>
                <a:latin typeface="맑은 고딕" panose="020B0503020000020004" pitchFamily="50" charset="-127"/>
                <a:ea typeface="맑은 고딕" panose="020B0503020000020004" pitchFamily="50" charset="-127"/>
              </a:rPr>
              <a:t>etc</a:t>
            </a:r>
            <a:r>
              <a:rPr lang="en-US" altLang="ko-KR" sz="2600" dirty="0" smtClean="0">
                <a:solidFill>
                  <a:prstClr val="black"/>
                </a:solidFill>
                <a:latin typeface="맑은 고딕" panose="020B0503020000020004" pitchFamily="50" charset="-127"/>
                <a:ea typeface="맑은 고딕" panose="020B0503020000020004" pitchFamily="50" charset="-127"/>
              </a:rPr>
              <a:t> </a:t>
            </a:r>
            <a:endParaRPr lang="en-US" altLang="ko-KR" sz="2600" dirty="0">
              <a:solidFill>
                <a:prstClr val="black"/>
              </a:solidFill>
              <a:latin typeface="맑은 고딕" panose="020B0503020000020004" pitchFamily="50" charset="-127"/>
              <a:ea typeface="맑은 고딕" panose="020B0503020000020004" pitchFamily="50" charset="-127"/>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5" y="2033588"/>
            <a:ext cx="6000750" cy="2790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직사각형 2"/>
          <p:cNvSpPr/>
          <p:nvPr/>
        </p:nvSpPr>
        <p:spPr>
          <a:xfrm>
            <a:off x="1563633" y="5157192"/>
            <a:ext cx="4572000" cy="276999"/>
          </a:xfrm>
          <a:prstGeom prst="rect">
            <a:avLst/>
          </a:prstGeom>
        </p:spPr>
        <p:txBody>
          <a:bodyPr>
            <a:spAutoFit/>
          </a:bodyPr>
          <a:lstStyle/>
          <a:p>
            <a:r>
              <a:rPr lang="en-US" sz="1200" dirty="0"/>
              <a:t>http://inside.mines.edu/~jhumphre/Isotope_Lab.html</a:t>
            </a:r>
          </a:p>
        </p:txBody>
      </p:sp>
    </p:spTree>
    <p:extLst>
      <p:ext uri="{BB962C8B-B14F-4D97-AF65-F5344CB8AC3E}">
        <p14:creationId xmlns:p14="http://schemas.microsoft.com/office/powerpoint/2010/main" val="4116847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2625" y="1414463"/>
            <a:ext cx="5238750" cy="402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123728" y="5517232"/>
            <a:ext cx="2897012" cy="276999"/>
          </a:xfrm>
          <a:prstGeom prst="rect">
            <a:avLst/>
          </a:prstGeom>
        </p:spPr>
        <p:txBody>
          <a:bodyPr wrap="none">
            <a:spAutoFit/>
          </a:bodyPr>
          <a:lstStyle/>
          <a:p>
            <a:r>
              <a:rPr lang="en-US" sz="1200" dirty="0"/>
              <a:t>http://www.gwadi.org/tools/tracers/methods</a:t>
            </a:r>
          </a:p>
        </p:txBody>
      </p:sp>
    </p:spTree>
    <p:extLst>
      <p:ext uri="{BB962C8B-B14F-4D97-AF65-F5344CB8AC3E}">
        <p14:creationId xmlns:p14="http://schemas.microsoft.com/office/powerpoint/2010/main" val="222893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3465564"/>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Others</a:t>
            </a: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IR</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NMR</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ESR</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XRD</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UV </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etc.</a:t>
            </a:r>
            <a:endParaRPr lang="en-US" altLang="ko-KR" sz="2600" dirty="0">
              <a:solidFill>
                <a:prstClr val="black"/>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3426021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5219891"/>
          </a:xfrm>
          <a:prstGeom prst="rect">
            <a:avLst/>
          </a:prstGeom>
        </p:spPr>
        <p:txBody>
          <a:bodyPr wrap="square">
            <a:spAutoFit/>
          </a:bodyPr>
          <a:lstStyle/>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8. </a:t>
            </a:r>
            <a:r>
              <a:rPr lang="en-US" altLang="ko-KR" sz="1400" dirty="0" err="1">
                <a:solidFill>
                  <a:prstClr val="black"/>
                </a:solidFill>
                <a:latin typeface="맑은 고딕" panose="020B0503020000020004" pitchFamily="50" charset="-127"/>
                <a:ea typeface="맑은 고딕" panose="020B0503020000020004" pitchFamily="50" charset="-127"/>
              </a:rPr>
              <a:t>Reprecipitate</a:t>
            </a:r>
            <a:r>
              <a:rPr lang="en-US" altLang="ko-KR" sz="1400" dirty="0">
                <a:solidFill>
                  <a:prstClr val="black"/>
                </a:solidFill>
                <a:latin typeface="맑은 고딕" panose="020B0503020000020004" pitchFamily="50" charset="-127"/>
                <a:ea typeface="맑은 고딕" panose="020B0503020000020004" pitchFamily="50" charset="-127"/>
              </a:rPr>
              <a:t> the </a:t>
            </a:r>
            <a:r>
              <a:rPr lang="en-US" altLang="ko-KR" sz="1400" dirty="0" err="1">
                <a:solidFill>
                  <a:prstClr val="black"/>
                </a:solidFill>
                <a:latin typeface="맑은 고딕" panose="020B0503020000020004" pitchFamily="50" charset="-127"/>
                <a:ea typeface="맑은 고딕" panose="020B0503020000020004" pitchFamily="50" charset="-127"/>
              </a:rPr>
              <a:t>humic</a:t>
            </a:r>
            <a:r>
              <a:rPr lang="en-US" altLang="ko-KR" sz="1400" dirty="0">
                <a:solidFill>
                  <a:prstClr val="black"/>
                </a:solidFill>
                <a:latin typeface="맑은 고딕" panose="020B0503020000020004" pitchFamily="50" charset="-127"/>
                <a:ea typeface="맑은 고딕" panose="020B0503020000020004" pitchFamily="50" charset="-127"/>
              </a:rPr>
              <a:t> acid as in step 5. Centrifuge and discard supernatant.</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9. Suspend the </a:t>
            </a:r>
            <a:r>
              <a:rPr lang="en-US" altLang="ko-KR" sz="1400" dirty="0" err="1">
                <a:solidFill>
                  <a:prstClr val="black"/>
                </a:solidFill>
                <a:latin typeface="맑은 고딕" panose="020B0503020000020004" pitchFamily="50" charset="-127"/>
                <a:ea typeface="맑은 고딕" panose="020B0503020000020004" pitchFamily="50" charset="-127"/>
              </a:rPr>
              <a:t>humic</a:t>
            </a:r>
            <a:r>
              <a:rPr lang="en-US" altLang="ko-KR" sz="1400" dirty="0">
                <a:solidFill>
                  <a:prstClr val="black"/>
                </a:solidFill>
                <a:latin typeface="맑은 고딕" panose="020B0503020000020004" pitchFamily="50" charset="-127"/>
                <a:ea typeface="맑은 고딕" panose="020B0503020000020004" pitchFamily="50" charset="-127"/>
              </a:rPr>
              <a:t> acid precipitate in 0.1 M </a:t>
            </a:r>
            <a:r>
              <a:rPr lang="en-US" altLang="ko-KR" sz="1400" dirty="0" err="1">
                <a:solidFill>
                  <a:prstClr val="black"/>
                </a:solidFill>
                <a:latin typeface="맑은 고딕" panose="020B0503020000020004" pitchFamily="50" charset="-127"/>
                <a:ea typeface="맑은 고딕" panose="020B0503020000020004" pitchFamily="50" charset="-127"/>
              </a:rPr>
              <a:t>HCl</a:t>
            </a:r>
            <a:r>
              <a:rPr lang="en-US" altLang="ko-KR" sz="1400" dirty="0">
                <a:solidFill>
                  <a:prstClr val="black"/>
                </a:solidFill>
                <a:latin typeface="맑은 고딕" panose="020B0503020000020004" pitchFamily="50" charset="-127"/>
                <a:ea typeface="맑은 고딕" panose="020B0503020000020004" pitchFamily="50" charset="-127"/>
              </a:rPr>
              <a:t>/0.3 M HF solution in a plastic container. Shake overnight at room temperature.</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10. Centrifuge and repeat </a:t>
            </a:r>
            <a:r>
              <a:rPr lang="en-US" altLang="ko-KR" sz="1400" dirty="0" err="1">
                <a:solidFill>
                  <a:prstClr val="black"/>
                </a:solidFill>
                <a:latin typeface="맑은 고딕" panose="020B0503020000020004" pitchFamily="50" charset="-127"/>
                <a:ea typeface="맑은 고딕" panose="020B0503020000020004" pitchFamily="50" charset="-127"/>
              </a:rPr>
              <a:t>HCl</a:t>
            </a:r>
            <a:r>
              <a:rPr lang="en-US" altLang="ko-KR" sz="1400" dirty="0">
                <a:solidFill>
                  <a:prstClr val="black"/>
                </a:solidFill>
                <a:latin typeface="맑은 고딕" panose="020B0503020000020004" pitchFamily="50" charset="-127"/>
                <a:ea typeface="맑은 고딕" panose="020B0503020000020004" pitchFamily="50" charset="-127"/>
              </a:rPr>
              <a:t>/HF treatment(step 9), if necessary, until the ash content is below 1 percent.</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11. Transfer the precipitate to a </a:t>
            </a:r>
            <a:r>
              <a:rPr lang="en-US" altLang="ko-KR" sz="1400" dirty="0" err="1">
                <a:solidFill>
                  <a:prstClr val="black"/>
                </a:solidFill>
                <a:latin typeface="맑은 고딕" panose="020B0503020000020004" pitchFamily="50" charset="-127"/>
                <a:ea typeface="맑은 고딕" panose="020B0503020000020004" pitchFamily="50" charset="-127"/>
              </a:rPr>
              <a:t>Visking</a:t>
            </a:r>
            <a:r>
              <a:rPr lang="en-US" altLang="ko-KR" sz="1400" dirty="0">
                <a:solidFill>
                  <a:prstClr val="black"/>
                </a:solidFill>
                <a:latin typeface="맑은 고딕" panose="020B0503020000020004" pitchFamily="50" charset="-127"/>
                <a:ea typeface="맑은 고딕" panose="020B0503020000020004" pitchFamily="50" charset="-127"/>
              </a:rPr>
              <a:t> dialysis tube by slurring </a:t>
            </a:r>
            <a:r>
              <a:rPr lang="en-US" altLang="ko-KR" sz="1400" dirty="0" err="1">
                <a:solidFill>
                  <a:prstClr val="black"/>
                </a:solidFill>
                <a:latin typeface="맑은 고딕" panose="020B0503020000020004" pitchFamily="50" charset="-127"/>
                <a:ea typeface="맑은 고딕" panose="020B0503020000020004" pitchFamily="50" charset="-127"/>
              </a:rPr>
              <a:t>wiyh</a:t>
            </a:r>
            <a:r>
              <a:rPr lang="en-US" altLang="ko-KR" sz="1400" dirty="0">
                <a:solidFill>
                  <a:prstClr val="black"/>
                </a:solidFill>
                <a:latin typeface="맑은 고딕" panose="020B0503020000020004" pitchFamily="50" charset="-127"/>
                <a:ea typeface="맑은 고딕" panose="020B0503020000020004" pitchFamily="50" charset="-127"/>
              </a:rPr>
              <a:t> water and dialyze against distilled water until the dialysis </a:t>
            </a:r>
            <a:r>
              <a:rPr lang="en-US" altLang="ko-KR" sz="1400" dirty="0" err="1">
                <a:solidFill>
                  <a:prstClr val="black"/>
                </a:solidFill>
                <a:latin typeface="맑은 고딕" panose="020B0503020000020004" pitchFamily="50" charset="-127"/>
                <a:ea typeface="맑은 고딕" panose="020B0503020000020004" pitchFamily="50" charset="-127"/>
              </a:rPr>
              <a:t>watr</a:t>
            </a:r>
            <a:r>
              <a:rPr lang="en-US" altLang="ko-KR" sz="1400" dirty="0">
                <a:solidFill>
                  <a:prstClr val="black"/>
                </a:solidFill>
                <a:latin typeface="맑은 고딕" panose="020B0503020000020004" pitchFamily="50" charset="-127"/>
                <a:ea typeface="맑은 고딕" panose="020B0503020000020004" pitchFamily="50" charset="-127"/>
              </a:rPr>
              <a:t> gives a </a:t>
            </a:r>
            <a:r>
              <a:rPr lang="en-US" altLang="ko-KR" sz="1400" dirty="0" err="1">
                <a:solidFill>
                  <a:prstClr val="black"/>
                </a:solidFill>
                <a:latin typeface="맑은 고딕" panose="020B0503020000020004" pitchFamily="50" charset="-127"/>
                <a:ea typeface="맑은 고딕" panose="020B0503020000020004" pitchFamily="50" charset="-127"/>
              </a:rPr>
              <a:t>nagative</a:t>
            </a:r>
            <a:r>
              <a:rPr lang="en-US" altLang="ko-KR" sz="1400" dirty="0">
                <a:solidFill>
                  <a:prstClr val="black"/>
                </a:solidFill>
                <a:latin typeface="맑은 고딕" panose="020B0503020000020004" pitchFamily="50" charset="-127"/>
                <a:ea typeface="맑은 고딕" panose="020B0503020000020004" pitchFamily="50" charset="-127"/>
              </a:rPr>
              <a:t> Cl- test with the AgNO3. Step 12.  Freeze-dry the </a:t>
            </a:r>
            <a:r>
              <a:rPr lang="en-US" altLang="ko-KR" sz="1400" dirty="0" err="1">
                <a:solidFill>
                  <a:prstClr val="black"/>
                </a:solidFill>
                <a:latin typeface="맑은 고딕" panose="020B0503020000020004" pitchFamily="50" charset="-127"/>
                <a:ea typeface="맑은 고딕" panose="020B0503020000020004" pitchFamily="50" charset="-127"/>
              </a:rPr>
              <a:t>humic</a:t>
            </a:r>
            <a:r>
              <a:rPr lang="en-US" altLang="ko-KR" sz="1400" dirty="0">
                <a:solidFill>
                  <a:prstClr val="black"/>
                </a:solidFill>
                <a:latin typeface="맑은 고딕" panose="020B0503020000020004" pitchFamily="50" charset="-127"/>
                <a:ea typeface="맑은 고딕" panose="020B0503020000020004" pitchFamily="50" charset="-127"/>
              </a:rPr>
              <a:t> acid.</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13. Pass the supernatant from step 2 through a column of XAD-8 (0.15 ml of resin per gram of initial sample dry weight at a flow rate of 15 bed volumes per hour). Discard the effluent, rinse the XAD-8 column containing </a:t>
            </a:r>
            <a:r>
              <a:rPr lang="en-US" altLang="ko-KR" sz="1400" dirty="0" err="1">
                <a:solidFill>
                  <a:prstClr val="black"/>
                </a:solidFill>
                <a:latin typeface="맑은 고딕" panose="020B0503020000020004" pitchFamily="50" charset="-127"/>
                <a:ea typeface="맑은 고딕" panose="020B0503020000020004" pitchFamily="50" charset="-127"/>
              </a:rPr>
              <a:t>sorbed</a:t>
            </a:r>
            <a:r>
              <a:rPr lang="en-US" altLang="ko-KR" sz="1400" dirty="0">
                <a:solidFill>
                  <a:prstClr val="black"/>
                </a:solidFill>
                <a:latin typeface="맑은 고딕" panose="020B0503020000020004" pitchFamily="50" charset="-127"/>
                <a:ea typeface="맑은 고딕" panose="020B0503020000020004" pitchFamily="50" charset="-127"/>
              </a:rPr>
              <a:t> </a:t>
            </a:r>
            <a:r>
              <a:rPr lang="en-US" altLang="ko-KR" sz="1400" dirty="0" err="1">
                <a:solidFill>
                  <a:prstClr val="black"/>
                </a:solidFill>
                <a:latin typeface="맑은 고딕" panose="020B0503020000020004" pitchFamily="50" charset="-127"/>
                <a:ea typeface="맑은 고딕" panose="020B0503020000020004" pitchFamily="50" charset="-127"/>
              </a:rPr>
              <a:t>fulvic</a:t>
            </a:r>
            <a:r>
              <a:rPr lang="en-US" altLang="ko-KR" sz="1400" dirty="0">
                <a:solidFill>
                  <a:prstClr val="black"/>
                </a:solidFill>
                <a:latin typeface="맑은 고딕" panose="020B0503020000020004" pitchFamily="50" charset="-127"/>
                <a:ea typeface="맑은 고딕" panose="020B0503020000020004" pitchFamily="50" charset="-127"/>
              </a:rPr>
              <a:t> acid with 0.65 column volumes of distilled water.</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14. Back elute the XAD-8 column with 1 column volume of 0.1 M </a:t>
            </a:r>
            <a:r>
              <a:rPr lang="en-US" altLang="ko-KR" sz="1400" dirty="0" err="1">
                <a:solidFill>
                  <a:prstClr val="black"/>
                </a:solidFill>
                <a:latin typeface="맑은 고딕" panose="020B0503020000020004" pitchFamily="50" charset="-127"/>
                <a:ea typeface="맑은 고딕" panose="020B0503020000020004" pitchFamily="50" charset="-127"/>
              </a:rPr>
              <a:t>NaOH</a:t>
            </a:r>
            <a:r>
              <a:rPr lang="en-US" altLang="ko-KR" sz="1400" dirty="0">
                <a:solidFill>
                  <a:prstClr val="black"/>
                </a:solidFill>
                <a:latin typeface="맑은 고딕" panose="020B0503020000020004" pitchFamily="50" charset="-127"/>
                <a:ea typeface="맑은 고딕" panose="020B0503020000020004" pitchFamily="50" charset="-127"/>
              </a:rPr>
              <a:t>, followed by 2-3 column volumes of distilled water.</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15. Immediately acidify with 6 M </a:t>
            </a:r>
            <a:r>
              <a:rPr lang="en-US" altLang="ko-KR" sz="1400" dirty="0" err="1">
                <a:solidFill>
                  <a:prstClr val="black"/>
                </a:solidFill>
                <a:latin typeface="맑은 고딕" panose="020B0503020000020004" pitchFamily="50" charset="-127"/>
                <a:ea typeface="맑은 고딕" panose="020B0503020000020004" pitchFamily="50" charset="-127"/>
              </a:rPr>
              <a:t>HCl</a:t>
            </a:r>
            <a:r>
              <a:rPr lang="en-US" altLang="ko-KR" sz="1400" dirty="0">
                <a:solidFill>
                  <a:prstClr val="black"/>
                </a:solidFill>
                <a:latin typeface="맑은 고딕" panose="020B0503020000020004" pitchFamily="50" charset="-127"/>
                <a:ea typeface="맑은 고딕" panose="020B0503020000020004" pitchFamily="50" charset="-127"/>
              </a:rPr>
              <a:t> to pH=1. Add concentrated HF to a final concentration of 0.3 M HF. Solution volume should be sufficient to maintain </a:t>
            </a:r>
            <a:r>
              <a:rPr lang="en-US" altLang="ko-KR" sz="1400" dirty="0" err="1">
                <a:solidFill>
                  <a:prstClr val="black"/>
                </a:solidFill>
                <a:latin typeface="맑은 고딕" panose="020B0503020000020004" pitchFamily="50" charset="-127"/>
                <a:ea typeface="맑은 고딕" panose="020B0503020000020004" pitchFamily="50" charset="-127"/>
              </a:rPr>
              <a:t>fulvic</a:t>
            </a:r>
            <a:r>
              <a:rPr lang="en-US" altLang="ko-KR" sz="1400" dirty="0">
                <a:solidFill>
                  <a:prstClr val="black"/>
                </a:solidFill>
                <a:latin typeface="맑은 고딕" panose="020B0503020000020004" pitchFamily="50" charset="-127"/>
                <a:ea typeface="맑은 고딕" panose="020B0503020000020004" pitchFamily="50" charset="-127"/>
              </a:rPr>
              <a:t> acid solubility.</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16. Pass the supernatant from step 6 through a column of XAD-8 (1.0 mL of resin per gram of initial sample dry weight).</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17. Repeat steps 14 and 15</a:t>
            </a:r>
          </a:p>
          <a:p>
            <a:pPr marL="731520" lvl="1" indent="-274320">
              <a:spcBef>
                <a:spcPct val="20000"/>
              </a:spcBef>
              <a:buClr>
                <a:srgbClr val="60B5CC"/>
              </a:buClr>
              <a:buSzPct val="90000"/>
              <a:buFont typeface="Wingdings"/>
              <a:buChar char=""/>
            </a:pPr>
            <a:endParaRPr lang="en-US" altLang="ko-KR" sz="1400" dirty="0">
              <a:solidFill>
                <a:prstClr val="black"/>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1008853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1945148"/>
          </a:xfrm>
          <a:prstGeom prst="rect">
            <a:avLst/>
          </a:prstGeom>
        </p:spPr>
        <p:txBody>
          <a:bodyPr wrap="square">
            <a:spAutoFit/>
          </a:bodyPr>
          <a:lstStyle/>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18. Combine the final </a:t>
            </a:r>
            <a:r>
              <a:rPr lang="en-US" altLang="ko-KR" sz="1400" dirty="0" err="1">
                <a:solidFill>
                  <a:prstClr val="black"/>
                </a:solidFill>
                <a:latin typeface="맑은 고딕" panose="020B0503020000020004" pitchFamily="50" charset="-127"/>
                <a:ea typeface="맑은 고딕" panose="020B0503020000020004" pitchFamily="50" charset="-127"/>
              </a:rPr>
              <a:t>eluates</a:t>
            </a:r>
            <a:r>
              <a:rPr lang="en-US" altLang="ko-KR" sz="1400" dirty="0">
                <a:solidFill>
                  <a:prstClr val="black"/>
                </a:solidFill>
                <a:latin typeface="맑은 고딕" panose="020B0503020000020004" pitchFamily="50" charset="-127"/>
                <a:ea typeface="맑은 고딕" panose="020B0503020000020004" pitchFamily="50" charset="-127"/>
              </a:rPr>
              <a:t> from steps 15 and 17 and pass this solution through XAD-8 resin in glass column (column volume should be 1/5 of sample volume). Rinse with 0.65 column volumes of distilled water.</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19. Back elute with 1 column volume of 0.1 M </a:t>
            </a:r>
            <a:r>
              <a:rPr lang="en-US" altLang="ko-KR" sz="1400" dirty="0" err="1">
                <a:solidFill>
                  <a:prstClr val="black"/>
                </a:solidFill>
                <a:latin typeface="맑은 고딕" panose="020B0503020000020004" pitchFamily="50" charset="-127"/>
                <a:ea typeface="맑은 고딕" panose="020B0503020000020004" pitchFamily="50" charset="-127"/>
              </a:rPr>
              <a:t>NaOH</a:t>
            </a:r>
            <a:r>
              <a:rPr lang="en-US" altLang="ko-KR" sz="1400" dirty="0">
                <a:solidFill>
                  <a:prstClr val="black"/>
                </a:solidFill>
                <a:latin typeface="맑은 고딕" panose="020B0503020000020004" pitchFamily="50" charset="-127"/>
                <a:ea typeface="맑은 고딕" panose="020B0503020000020004" pitchFamily="50" charset="-127"/>
              </a:rPr>
              <a:t> followed by 2 column volumes of distilled water. Pass </a:t>
            </a:r>
            <a:r>
              <a:rPr lang="en-US" altLang="ko-KR" sz="1400" dirty="0" err="1">
                <a:solidFill>
                  <a:prstClr val="black"/>
                </a:solidFill>
                <a:latin typeface="맑은 고딕" panose="020B0503020000020004" pitchFamily="50" charset="-127"/>
                <a:ea typeface="맑은 고딕" panose="020B0503020000020004" pitchFamily="50" charset="-127"/>
              </a:rPr>
              <a:t>eluate</a:t>
            </a:r>
            <a:r>
              <a:rPr lang="en-US" altLang="ko-KR" sz="1400" dirty="0">
                <a:solidFill>
                  <a:prstClr val="black"/>
                </a:solidFill>
                <a:latin typeface="맑은 고딕" panose="020B0503020000020004" pitchFamily="50" charset="-127"/>
                <a:ea typeface="맑은 고딕" panose="020B0503020000020004" pitchFamily="50" charset="-127"/>
              </a:rPr>
              <a:t> through H+- saturated </a:t>
            </a:r>
            <a:r>
              <a:rPr lang="en-US" altLang="ko-KR" sz="1400" dirty="0" err="1">
                <a:solidFill>
                  <a:prstClr val="black"/>
                </a:solidFill>
                <a:latin typeface="맑은 고딕" panose="020B0503020000020004" pitchFamily="50" charset="-127"/>
                <a:ea typeface="맑은 고딕" panose="020B0503020000020004" pitchFamily="50" charset="-127"/>
              </a:rPr>
              <a:t>cation</a:t>
            </a:r>
            <a:r>
              <a:rPr lang="en-US" altLang="ko-KR" sz="1400" dirty="0">
                <a:solidFill>
                  <a:prstClr val="black"/>
                </a:solidFill>
                <a:latin typeface="맑은 고딕" panose="020B0503020000020004" pitchFamily="50" charset="-127"/>
                <a:ea typeface="맑은 고딕" panose="020B0503020000020004" pitchFamily="50" charset="-127"/>
              </a:rPr>
              <a:t> exchange resin (Bio-Rad AG-MP-5) using three times the mole of Na ions in solution).</a:t>
            </a:r>
          </a:p>
          <a:p>
            <a:pPr marL="1188720" lvl="2" indent="-274320">
              <a:spcBef>
                <a:spcPct val="20000"/>
              </a:spcBef>
              <a:buClr>
                <a:srgbClr val="60B5CC"/>
              </a:buClr>
              <a:buSzPct val="90000"/>
              <a:buFont typeface="Wingdings"/>
              <a:buChar char=""/>
            </a:pPr>
            <a:r>
              <a:rPr lang="en-US" altLang="ko-KR" sz="1400" dirty="0">
                <a:solidFill>
                  <a:prstClr val="black"/>
                </a:solidFill>
                <a:latin typeface="맑은 고딕" panose="020B0503020000020004" pitchFamily="50" charset="-127"/>
                <a:ea typeface="맑은 고딕" panose="020B0503020000020004" pitchFamily="50" charset="-127"/>
              </a:rPr>
              <a:t>Step 20. Freeze-dry the </a:t>
            </a:r>
            <a:r>
              <a:rPr lang="en-US" altLang="ko-KR" sz="1400" dirty="0" err="1">
                <a:solidFill>
                  <a:prstClr val="black"/>
                </a:solidFill>
                <a:latin typeface="맑은 고딕" panose="020B0503020000020004" pitchFamily="50" charset="-127"/>
                <a:ea typeface="맑은 고딕" panose="020B0503020000020004" pitchFamily="50" charset="-127"/>
              </a:rPr>
              <a:t>eluate</a:t>
            </a:r>
            <a:r>
              <a:rPr lang="en-US" altLang="ko-KR" sz="1400" dirty="0">
                <a:solidFill>
                  <a:prstClr val="black"/>
                </a:solidFill>
                <a:latin typeface="맑은 고딕" panose="020B0503020000020004" pitchFamily="50" charset="-127"/>
                <a:ea typeface="맑은 고딕" panose="020B0503020000020004" pitchFamily="50" charset="-127"/>
              </a:rPr>
              <a:t> to recover the H+- saturated </a:t>
            </a:r>
            <a:r>
              <a:rPr lang="en-US" altLang="ko-KR" sz="1400" dirty="0" err="1">
                <a:solidFill>
                  <a:prstClr val="black"/>
                </a:solidFill>
                <a:latin typeface="맑은 고딕" panose="020B0503020000020004" pitchFamily="50" charset="-127"/>
                <a:ea typeface="맑은 고딕" panose="020B0503020000020004" pitchFamily="50" charset="-127"/>
              </a:rPr>
              <a:t>fulvic</a:t>
            </a:r>
            <a:r>
              <a:rPr lang="en-US" altLang="ko-KR" sz="1400" dirty="0">
                <a:solidFill>
                  <a:prstClr val="black"/>
                </a:solidFill>
                <a:latin typeface="맑은 고딕" panose="020B0503020000020004" pitchFamily="50" charset="-127"/>
                <a:ea typeface="맑은 고딕" panose="020B0503020000020004" pitchFamily="50" charset="-127"/>
              </a:rPr>
              <a:t> acid.</a:t>
            </a:r>
          </a:p>
          <a:p>
            <a:pPr lvl="1">
              <a:spcBef>
                <a:spcPct val="20000"/>
              </a:spcBef>
              <a:buClr>
                <a:srgbClr val="60B5CC"/>
              </a:buClr>
              <a:buSzPct val="90000"/>
            </a:pPr>
            <a:endParaRPr lang="en-US" altLang="ko-KR" sz="1400" dirty="0">
              <a:solidFill>
                <a:prstClr val="black"/>
              </a:solidFill>
              <a:latin typeface="맑은 고딕" panose="020B0503020000020004" pitchFamily="50" charset="-127"/>
              <a:ea typeface="맑은 고딕" panose="020B0503020000020004" pitchFamily="50" charset="-127"/>
            </a:endParaRPr>
          </a:p>
        </p:txBody>
      </p:sp>
      <p:sp>
        <p:nvSpPr>
          <p:cNvPr id="2" name="직사각형 1"/>
          <p:cNvSpPr/>
          <p:nvPr/>
        </p:nvSpPr>
        <p:spPr>
          <a:xfrm>
            <a:off x="1907704" y="3501008"/>
            <a:ext cx="4881465" cy="369332"/>
          </a:xfrm>
          <a:prstGeom prst="rect">
            <a:avLst/>
          </a:prstGeom>
        </p:spPr>
        <p:txBody>
          <a:bodyPr wrap="none">
            <a:spAutoFit/>
          </a:bodyPr>
          <a:lstStyle/>
          <a:p>
            <a:r>
              <a:rPr lang="en-US" i="1" dirty="0" smtClean="0"/>
              <a:t>from </a:t>
            </a:r>
            <a:r>
              <a:rPr lang="en-US" dirty="0" smtClean="0"/>
              <a:t>http</a:t>
            </a:r>
            <a:r>
              <a:rPr lang="en-US" dirty="0"/>
              <a:t>://karnet.up.wroc.pl/~weber/ekstrak2.htm</a:t>
            </a:r>
          </a:p>
        </p:txBody>
      </p:sp>
    </p:spTree>
    <p:extLst>
      <p:ext uri="{BB962C8B-B14F-4D97-AF65-F5344CB8AC3E}">
        <p14:creationId xmlns:p14="http://schemas.microsoft.com/office/powerpoint/2010/main" val="1698143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861369"/>
            <a:ext cx="6453396" cy="3831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115616" y="5085184"/>
            <a:ext cx="2986715" cy="276999"/>
          </a:xfrm>
          <a:prstGeom prst="rect">
            <a:avLst/>
          </a:prstGeom>
        </p:spPr>
        <p:txBody>
          <a:bodyPr wrap="none">
            <a:spAutoFit/>
          </a:bodyPr>
          <a:lstStyle/>
          <a:p>
            <a:r>
              <a:rPr lang="en-US" sz="1200" dirty="0"/>
              <a:t>http://karnet.up.wroc.pl/~weber/ekstrak2.htm</a:t>
            </a:r>
          </a:p>
        </p:txBody>
      </p:sp>
    </p:spTree>
    <p:extLst>
      <p:ext uri="{BB962C8B-B14F-4D97-AF65-F5344CB8AC3E}">
        <p14:creationId xmlns:p14="http://schemas.microsoft.com/office/powerpoint/2010/main" val="2677361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62.tinypic.com/2yyd1yp.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04664"/>
            <a:ext cx="6115050" cy="6076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315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652463"/>
            <a:ext cx="4114800" cy="555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195736" y="6381328"/>
            <a:ext cx="4572000" cy="276999"/>
          </a:xfrm>
          <a:prstGeom prst="rect">
            <a:avLst/>
          </a:prstGeom>
        </p:spPr>
        <p:txBody>
          <a:bodyPr>
            <a:spAutoFit/>
          </a:bodyPr>
          <a:lstStyle/>
          <a:p>
            <a:r>
              <a:rPr lang="en-US" sz="1200" dirty="0"/>
              <a:t>http://jmbe.asm.org/index.php/jmbe/article/view/656/html</a:t>
            </a:r>
          </a:p>
        </p:txBody>
      </p:sp>
      <p:sp>
        <p:nvSpPr>
          <p:cNvPr id="3" name="TextBox 2"/>
          <p:cNvSpPr txBox="1"/>
          <p:nvPr/>
        </p:nvSpPr>
        <p:spPr>
          <a:xfrm>
            <a:off x="3923928" y="476672"/>
            <a:ext cx="1871025" cy="369332"/>
          </a:xfrm>
          <a:prstGeom prst="rect">
            <a:avLst/>
          </a:prstGeom>
          <a:noFill/>
        </p:spPr>
        <p:txBody>
          <a:bodyPr wrap="none" rtlCol="0">
            <a:spAutoFit/>
          </a:bodyPr>
          <a:lstStyle/>
          <a:p>
            <a:r>
              <a:rPr lang="en-US" dirty="0" err="1" smtClean="0"/>
              <a:t>Soxhlet</a:t>
            </a:r>
            <a:r>
              <a:rPr lang="en-US" dirty="0" smtClean="0"/>
              <a:t> extraction</a:t>
            </a:r>
            <a:endParaRPr lang="en-US" dirty="0"/>
          </a:p>
        </p:txBody>
      </p:sp>
    </p:spTree>
    <p:extLst>
      <p:ext uri="{BB962C8B-B14F-4D97-AF65-F5344CB8AC3E}">
        <p14:creationId xmlns:p14="http://schemas.microsoft.com/office/powerpoint/2010/main" val="1749645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1465016"/>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Rock-</a:t>
            </a:r>
            <a:r>
              <a:rPr lang="en-US" altLang="ko-KR" sz="3200" b="1" dirty="0" err="1" smtClean="0">
                <a:latin typeface="맑은 고딕" panose="020B0503020000020004" pitchFamily="50" charset="-127"/>
                <a:ea typeface="맑은 고딕" panose="020B0503020000020004" pitchFamily="50" charset="-127"/>
              </a:rPr>
              <a:t>Eval</a:t>
            </a:r>
            <a:r>
              <a:rPr lang="en-US" altLang="ko-KR" sz="3200" b="1" dirty="0" smtClean="0">
                <a:latin typeface="맑은 고딕" panose="020B0503020000020004" pitchFamily="50" charset="-127"/>
                <a:ea typeface="맑은 고딕" panose="020B0503020000020004" pitchFamily="50" charset="-127"/>
              </a:rPr>
              <a:t> (pyrolysis)</a:t>
            </a: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ko-KR" altLang="en-US" sz="2600" dirty="0" smtClean="0">
                <a:solidFill>
                  <a:prstClr val="black"/>
                </a:solidFill>
                <a:latin typeface="맑은 고딕" panose="020B0503020000020004" pitchFamily="50" charset="-127"/>
                <a:ea typeface="맑은 고딕" panose="020B0503020000020004" pitchFamily="50" charset="-127"/>
              </a:rPr>
              <a:t>무산소 가열로 유기물의 분해를 측정하는 것</a:t>
            </a:r>
            <a:r>
              <a:rPr lang="en-US" altLang="ko-KR" sz="2600" dirty="0" smtClean="0">
                <a:solidFill>
                  <a:prstClr val="black"/>
                </a:solidFill>
                <a:latin typeface="맑은 고딕" panose="020B0503020000020004" pitchFamily="50" charset="-127"/>
                <a:ea typeface="맑은 고딕" panose="020B0503020000020004" pitchFamily="50" charset="-127"/>
              </a:rPr>
              <a:t>. </a:t>
            </a:r>
            <a:r>
              <a:rPr lang="ko-KR" altLang="en-US" sz="2600" dirty="0" err="1" smtClean="0">
                <a:solidFill>
                  <a:prstClr val="black"/>
                </a:solidFill>
                <a:latin typeface="맑은 고딕" panose="020B0503020000020004" pitchFamily="50" charset="-127"/>
                <a:ea typeface="맑은 고딕" panose="020B0503020000020004" pitchFamily="50" charset="-127"/>
              </a:rPr>
              <a:t>근원암의</a:t>
            </a:r>
            <a:r>
              <a:rPr lang="ko-KR" altLang="en-US" sz="2600" dirty="0" smtClean="0">
                <a:solidFill>
                  <a:prstClr val="black"/>
                </a:solidFill>
                <a:latin typeface="맑은 고딕" panose="020B0503020000020004" pitchFamily="50" charset="-127"/>
                <a:ea typeface="맑은 고딕" panose="020B0503020000020004" pitchFamily="50" charset="-127"/>
              </a:rPr>
              <a:t> 평가에 많이 이용</a:t>
            </a:r>
            <a:r>
              <a:rPr lang="en-US" altLang="ko-KR" sz="2600" dirty="0" smtClean="0">
                <a:solidFill>
                  <a:prstClr val="black"/>
                </a:solidFill>
                <a:latin typeface="맑은 고딕" panose="020B0503020000020004" pitchFamily="50" charset="-127"/>
                <a:ea typeface="맑은 고딕" panose="020B0503020000020004" pitchFamily="50" charset="-127"/>
              </a:rPr>
              <a:t> </a:t>
            </a:r>
            <a:endParaRPr lang="en-US" altLang="ko-KR" sz="2600" dirty="0">
              <a:solidFill>
                <a:prstClr val="black"/>
              </a:solidFill>
              <a:latin typeface="맑은 고딕" panose="020B0503020000020004" pitchFamily="50" charset="-127"/>
              <a:ea typeface="맑은 고딕" panose="020B0503020000020004" pitchFamily="50" charset="-127"/>
            </a:endParaRPr>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1570" y="1696356"/>
            <a:ext cx="3414886" cy="4454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249269"/>
            <a:ext cx="4464496" cy="3348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직사각형 2"/>
          <p:cNvSpPr/>
          <p:nvPr/>
        </p:nvSpPr>
        <p:spPr>
          <a:xfrm>
            <a:off x="1259632" y="5580707"/>
            <a:ext cx="2862064" cy="646331"/>
          </a:xfrm>
          <a:prstGeom prst="rect">
            <a:avLst/>
          </a:prstGeom>
        </p:spPr>
        <p:txBody>
          <a:bodyPr wrap="square">
            <a:spAutoFit/>
          </a:bodyPr>
          <a:lstStyle/>
          <a:p>
            <a:r>
              <a:rPr lang="en-US" sz="1200" dirty="0"/>
              <a:t>http://www.vinci-technologies.com/products-explo.aspx?IDR=82289&amp;idr2=82568&amp;IDM=536784</a:t>
            </a:r>
          </a:p>
        </p:txBody>
      </p:sp>
      <p:sp>
        <p:nvSpPr>
          <p:cNvPr id="4" name="직사각형 3"/>
          <p:cNvSpPr/>
          <p:nvPr/>
        </p:nvSpPr>
        <p:spPr>
          <a:xfrm>
            <a:off x="5148064" y="6309320"/>
            <a:ext cx="2745110" cy="276999"/>
          </a:xfrm>
          <a:prstGeom prst="rect">
            <a:avLst/>
          </a:prstGeom>
        </p:spPr>
        <p:txBody>
          <a:bodyPr wrap="none">
            <a:spAutoFit/>
          </a:bodyPr>
          <a:lstStyle/>
          <a:p>
            <a:r>
              <a:rPr lang="en-US" sz="1200" dirty="0"/>
              <a:t>http://wiki.aapg.org/Rock-Eval_pyrolysis</a:t>
            </a:r>
          </a:p>
        </p:txBody>
      </p:sp>
    </p:spTree>
    <p:extLst>
      <p:ext uri="{BB962C8B-B14F-4D97-AF65-F5344CB8AC3E}">
        <p14:creationId xmlns:p14="http://schemas.microsoft.com/office/powerpoint/2010/main" val="394758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p:cNvGraphicFramePr>
            <a:graphicFrameLocks noGrp="1"/>
          </p:cNvGraphicFramePr>
          <p:nvPr>
            <p:extLst>
              <p:ext uri="{D42A27DB-BD31-4B8C-83A1-F6EECF244321}">
                <p14:modId xmlns:p14="http://schemas.microsoft.com/office/powerpoint/2010/main" val="894028130"/>
              </p:ext>
            </p:extLst>
          </p:nvPr>
        </p:nvGraphicFramePr>
        <p:xfrm>
          <a:off x="467544" y="692695"/>
          <a:ext cx="8208912" cy="5158606"/>
        </p:xfrm>
        <a:graphic>
          <a:graphicData uri="http://schemas.openxmlformats.org/drawingml/2006/table">
            <a:tbl>
              <a:tblPr>
                <a:tableStyleId>{0505E3EF-67EA-436B-97B2-0124C06EBD24}</a:tableStyleId>
              </a:tblPr>
              <a:tblGrid>
                <a:gridCol w="1800200"/>
                <a:gridCol w="2664296"/>
                <a:gridCol w="3744416"/>
              </a:tblGrid>
              <a:tr h="336048">
                <a:tc>
                  <a:txBody>
                    <a:bodyPr/>
                    <a:lstStyle/>
                    <a:p>
                      <a:pPr latinLnBrk="0"/>
                      <a:r>
                        <a:rPr lang="en-US" sz="1500" dirty="0"/>
                        <a:t>Peak </a:t>
                      </a:r>
                    </a:p>
                  </a:txBody>
                  <a:tcPr marL="74613" marR="74613" marT="37306" marB="37306" anchor="ctr"/>
                </a:tc>
                <a:tc>
                  <a:txBody>
                    <a:bodyPr/>
                    <a:lstStyle/>
                    <a:p>
                      <a:pPr latinLnBrk="0"/>
                      <a:r>
                        <a:rPr lang="en-US" sz="1500"/>
                        <a:t>Is a measurement of… </a:t>
                      </a:r>
                    </a:p>
                  </a:txBody>
                  <a:tcPr marL="74613" marR="74613" marT="37306" marB="37306" anchor="ctr"/>
                </a:tc>
                <a:tc>
                  <a:txBody>
                    <a:bodyPr/>
                    <a:lstStyle/>
                    <a:p>
                      <a:pPr latinLnBrk="0"/>
                      <a:r>
                        <a:rPr lang="en-US" sz="1500"/>
                        <a:t>Comment </a:t>
                      </a:r>
                    </a:p>
                  </a:txBody>
                  <a:tcPr marL="74613" marR="74613" marT="37306" marB="37306" anchor="ctr"/>
                </a:tc>
              </a:tr>
              <a:tr h="1819236">
                <a:tc>
                  <a:txBody>
                    <a:bodyPr/>
                    <a:lstStyle/>
                    <a:p>
                      <a:pPr latinLnBrk="0"/>
                      <a:r>
                        <a:rPr lang="en-US" sz="1500" dirty="0"/>
                        <a:t>S1 mg </a:t>
                      </a:r>
                      <a:r>
                        <a:rPr lang="en-US" sz="1500" dirty="0" err="1"/>
                        <a:t>Hc</a:t>
                      </a:r>
                      <a:r>
                        <a:rPr lang="en-US" sz="1500" dirty="0"/>
                        <a:t>/g rock </a:t>
                      </a:r>
                    </a:p>
                  </a:txBody>
                  <a:tcPr marL="74613" marR="74613" marT="37306" marB="37306" anchor="ctr"/>
                </a:tc>
                <a:tc>
                  <a:txBody>
                    <a:bodyPr/>
                    <a:lstStyle/>
                    <a:p>
                      <a:pPr latinLnBrk="0"/>
                      <a:r>
                        <a:rPr lang="en-US" sz="1500" dirty="0"/>
                        <a:t>The free hydrocarbons present in the sample before the analysis </a:t>
                      </a:r>
                    </a:p>
                  </a:txBody>
                  <a:tcPr marL="74613" marR="74613" marT="37306" marB="37306" anchor="ctr"/>
                </a:tc>
                <a:tc>
                  <a:txBody>
                    <a:bodyPr/>
                    <a:lstStyle/>
                    <a:p>
                      <a:pPr latinLnBrk="0"/>
                      <a:r>
                        <a:rPr lang="en-US" sz="1500" dirty="0"/>
                        <a:t>Can be thought of as a residual hydrocarbon phase. When S1 is large relative to S2, an alternative source such as migrated hydrocarbons or contamination should be suspected </a:t>
                      </a:r>
                    </a:p>
                  </a:txBody>
                  <a:tcPr marL="74613" marR="74613" marT="37306" marB="37306" anchor="ctr"/>
                </a:tc>
              </a:tr>
              <a:tr h="842759">
                <a:tc>
                  <a:txBody>
                    <a:bodyPr/>
                    <a:lstStyle/>
                    <a:p>
                      <a:pPr latinLnBrk="0"/>
                      <a:r>
                        <a:rPr lang="en-US" sz="1500"/>
                        <a:t>S2 mg Hc/g rock </a:t>
                      </a:r>
                    </a:p>
                  </a:txBody>
                  <a:tcPr marL="74613" marR="74613" marT="37306" marB="37306" anchor="ctr"/>
                </a:tc>
                <a:tc>
                  <a:txBody>
                    <a:bodyPr/>
                    <a:lstStyle/>
                    <a:p>
                      <a:pPr latinLnBrk="0"/>
                      <a:r>
                        <a:rPr lang="en-US" sz="1500"/>
                        <a:t>The volume of hydrocarbons that formed during thermal pyrolysis of the sample </a:t>
                      </a:r>
                    </a:p>
                  </a:txBody>
                  <a:tcPr marL="74613" marR="74613" marT="37306" marB="37306" anchor="ctr"/>
                </a:tc>
                <a:tc>
                  <a:txBody>
                    <a:bodyPr/>
                    <a:lstStyle/>
                    <a:p>
                      <a:pPr latinLnBrk="0"/>
                      <a:r>
                        <a:rPr lang="en-US" sz="1500" dirty="0"/>
                        <a:t>Used to estimate the remaining hydrocarbon generating potential of the sample </a:t>
                      </a:r>
                    </a:p>
                  </a:txBody>
                  <a:tcPr marL="74613" marR="74613" marT="37306" marB="37306" anchor="ctr"/>
                </a:tc>
              </a:tr>
              <a:tr h="589404">
                <a:tc>
                  <a:txBody>
                    <a:bodyPr/>
                    <a:lstStyle/>
                    <a:p>
                      <a:pPr latinLnBrk="0"/>
                      <a:r>
                        <a:rPr lang="en-US" sz="1500"/>
                        <a:t>S3 mg Co2/g rock </a:t>
                      </a:r>
                    </a:p>
                  </a:txBody>
                  <a:tcPr marL="74613" marR="74613" marT="37306" marB="37306" anchor="ctr"/>
                </a:tc>
                <a:tc>
                  <a:txBody>
                    <a:bodyPr/>
                    <a:lstStyle/>
                    <a:p>
                      <a:pPr latinLnBrk="0"/>
                      <a:r>
                        <a:rPr lang="en-US" sz="1500"/>
                        <a:t>The CO</a:t>
                      </a:r>
                      <a:r>
                        <a:rPr lang="en-US" sz="1500" baseline="-25000"/>
                        <a:t>2</a:t>
                      </a:r>
                      <a:r>
                        <a:rPr lang="en-US" sz="1500"/>
                        <a:t> yield during thermal breakdown of kerogen </a:t>
                      </a:r>
                    </a:p>
                  </a:txBody>
                  <a:tcPr marL="74613" marR="74613" marT="37306" marB="37306" anchor="ctr"/>
                </a:tc>
                <a:tc>
                  <a:txBody>
                    <a:bodyPr/>
                    <a:lstStyle/>
                    <a:p>
                      <a:pPr latinLnBrk="0"/>
                      <a:r>
                        <a:rPr lang="en-US" sz="1500" dirty="0"/>
                        <a:t>Most prevalent in calcareous source rocks. </a:t>
                      </a:r>
                    </a:p>
                  </a:txBody>
                  <a:tcPr marL="74613" marR="74613" marT="37306" marB="37306" anchor="ctr"/>
                </a:tc>
              </a:tr>
              <a:tr h="1571159">
                <a:tc>
                  <a:txBody>
                    <a:bodyPr/>
                    <a:lstStyle/>
                    <a:p>
                      <a:pPr latinLnBrk="0"/>
                      <a:r>
                        <a:rPr lang="en-US" sz="1500" dirty="0"/>
                        <a:t>S4 mg carbon/g rock </a:t>
                      </a:r>
                    </a:p>
                  </a:txBody>
                  <a:tcPr marL="74613" marR="74613" marT="37306" marB="37306" anchor="ctr"/>
                </a:tc>
                <a:tc>
                  <a:txBody>
                    <a:bodyPr/>
                    <a:lstStyle/>
                    <a:p>
                      <a:pPr latinLnBrk="0"/>
                      <a:r>
                        <a:rPr lang="en-US" sz="1500" dirty="0"/>
                        <a:t>The residual carbon content of the sample </a:t>
                      </a:r>
                    </a:p>
                  </a:txBody>
                  <a:tcPr marL="74613" marR="74613" marT="37306" marB="37306" anchor="ctr"/>
                </a:tc>
                <a:tc>
                  <a:txBody>
                    <a:bodyPr/>
                    <a:lstStyle/>
                    <a:p>
                      <a:pPr latinLnBrk="0"/>
                      <a:r>
                        <a:rPr lang="en-US" sz="1500" dirty="0"/>
                        <a:t>Residual carbon content of sample has little or no potential to generate hydrocarbons due to a lack of hydrogen and the chemical structure of the molecule </a:t>
                      </a:r>
                    </a:p>
                  </a:txBody>
                  <a:tcPr marL="74613" marR="74613" marT="37306" marB="37306" anchor="ctr"/>
                </a:tc>
              </a:tr>
            </a:tbl>
          </a:graphicData>
        </a:graphic>
      </p:graphicFrame>
      <p:sp>
        <p:nvSpPr>
          <p:cNvPr id="4" name="TextBox 3"/>
          <p:cNvSpPr txBox="1"/>
          <p:nvPr/>
        </p:nvSpPr>
        <p:spPr>
          <a:xfrm>
            <a:off x="899592" y="6123001"/>
            <a:ext cx="3077124" cy="369332"/>
          </a:xfrm>
          <a:prstGeom prst="rect">
            <a:avLst/>
          </a:prstGeom>
          <a:noFill/>
        </p:spPr>
        <p:txBody>
          <a:bodyPr wrap="none" rtlCol="0">
            <a:spAutoFit/>
          </a:bodyPr>
          <a:lstStyle/>
          <a:p>
            <a:r>
              <a:rPr lang="en-US" dirty="0" smtClean="0"/>
              <a:t>%TOC=[0.082(S1+S2)+S4]/10</a:t>
            </a:r>
            <a:endParaRPr lang="en-US" dirty="0"/>
          </a:p>
        </p:txBody>
      </p:sp>
      <p:sp>
        <p:nvSpPr>
          <p:cNvPr id="5" name="직사각형 4"/>
          <p:cNvSpPr/>
          <p:nvPr/>
        </p:nvSpPr>
        <p:spPr>
          <a:xfrm>
            <a:off x="5724128" y="6215334"/>
            <a:ext cx="2745110" cy="276999"/>
          </a:xfrm>
          <a:prstGeom prst="rect">
            <a:avLst/>
          </a:prstGeom>
        </p:spPr>
        <p:txBody>
          <a:bodyPr wrap="none">
            <a:spAutoFit/>
          </a:bodyPr>
          <a:lstStyle/>
          <a:p>
            <a:r>
              <a:rPr lang="en-US" sz="1200" dirty="0"/>
              <a:t>http://wiki.aapg.org/Rock-Eval_pyrolysis</a:t>
            </a:r>
          </a:p>
        </p:txBody>
      </p:sp>
    </p:spTree>
    <p:extLst>
      <p:ext uri="{BB962C8B-B14F-4D97-AF65-F5344CB8AC3E}">
        <p14:creationId xmlns:p14="http://schemas.microsoft.com/office/powerpoint/2010/main" val="13105182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모듈">
  <a:themeElements>
    <a:clrScheme name="모듈">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클래식">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모듈">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1326</TotalTime>
  <Words>1022</Words>
  <Application>Microsoft Office PowerPoint</Application>
  <PresentationFormat>화면 슬라이드 쇼(4:3)</PresentationFormat>
  <Paragraphs>81</Paragraphs>
  <Slides>22</Slides>
  <Notes>0</Notes>
  <HiddenSlides>0</HiddenSlides>
  <MMClips>0</MMClips>
  <ScaleCrop>false</ScaleCrop>
  <HeadingPairs>
    <vt:vector size="4" baseType="variant">
      <vt:variant>
        <vt:lpstr>테마</vt:lpstr>
      </vt:variant>
      <vt:variant>
        <vt:i4>1</vt:i4>
      </vt:variant>
      <vt:variant>
        <vt:lpstr>슬라이드 제목</vt:lpstr>
      </vt:variant>
      <vt:variant>
        <vt:i4>22</vt:i4>
      </vt:variant>
    </vt:vector>
  </HeadingPairs>
  <TitlesOfParts>
    <vt:vector size="23" baseType="lpstr">
      <vt:lpstr>모듈</vt:lpstr>
      <vt:lpstr>Ch.3 유기물 분석</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Geochemistry &amp; Lab</dc:title>
  <dc:creator>user</dc:creator>
  <cp:lastModifiedBy>jyy</cp:lastModifiedBy>
  <cp:revision>74</cp:revision>
  <dcterms:created xsi:type="dcterms:W3CDTF">2012-03-04T11:34:30Z</dcterms:created>
  <dcterms:modified xsi:type="dcterms:W3CDTF">2015-04-09T12:44:59Z</dcterms:modified>
</cp:coreProperties>
</file>